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62" r:id="rId6"/>
    <p:sldId id="265" r:id="rId7"/>
    <p:sldId id="266" r:id="rId8"/>
    <p:sldId id="267" r:id="rId9"/>
    <p:sldId id="268" r:id="rId10"/>
    <p:sldId id="263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5" r:id="rId22"/>
    <p:sldId id="282" r:id="rId23"/>
    <p:sldId id="283" r:id="rId24"/>
    <p:sldId id="284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is-I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E8B41-4F6C-46DD-A86D-0A4567205361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E240-45DA-451D-84F3-EB45B7A58A2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76623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EEAD-FBEE-4581-82A0-6369BDD83549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A0F5-2476-47EE-BBB1-5A415282632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1553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ABD10-A1FB-43E8-9318-7A735622A73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820F1-51FC-4894-A788-284D6007E0F2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6807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CFD90-7B20-4FB6-9A88-DC224C9B3A75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27493-FCCF-4094-8547-774882D299F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53839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FA37-FE7A-4B0D-BF46-1D72065B3BFF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4D6F-7C59-47D2-B96F-B0DFEA69B49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3412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450B-6CCD-4958-B16F-B3F9A03FCE16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AC5F-37DB-471E-8278-30DF2A019F7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72085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FC65-8139-48C3-93E5-CB7AC7D0E164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285B0-4D36-4283-A245-1FE16934D27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3453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F046-8036-4DA9-9D26-204C525DCE15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D3C1-852C-4B14-A2EB-DCA30FD42A6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02327796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97A5-E3F4-4725-B9A2-757E19327C78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B9964-5A50-4AF6-912E-3F060F7F8ED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2318474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D2AB-FAEA-410E-9CD3-99053875D18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1329-627F-4321-A9BA-0AF9DA33D2D3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249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1B02B-593E-49D9-9E6F-4EA0677D949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72D8-CC00-4E22-9909-20A06B66F615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11020084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is-IS" smtClean="0"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783251-2566-47ED-BE93-B989E86FAAD7}" type="datetimeFigureOut">
              <a:rPr lang="is-IS"/>
              <a:pPr>
                <a:defRPr/>
              </a:pPr>
              <a:t>30.9.2019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8CAA9B42-F4AE-4289-ACA8-934651AFC6E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s-IS" smtClean="0"/>
              <a:t>Click to edit Master text styles</a:t>
            </a:r>
          </a:p>
          <a:p>
            <a:pPr lvl="1"/>
            <a:r>
              <a:rPr lang="en-US" altLang="is-IS" smtClean="0"/>
              <a:t>Second level</a:t>
            </a:r>
          </a:p>
          <a:p>
            <a:pPr lvl="2"/>
            <a:r>
              <a:rPr lang="en-US" altLang="is-IS" smtClean="0"/>
              <a:t>Third level</a:t>
            </a:r>
          </a:p>
          <a:p>
            <a:pPr lvl="3"/>
            <a:r>
              <a:rPr lang="en-US" altLang="is-IS" smtClean="0"/>
              <a:t>Fourth level</a:t>
            </a:r>
          </a:p>
          <a:p>
            <a:pPr lvl="4"/>
            <a:r>
              <a:rPr lang="en-US" altLang="is-I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apofilm.net/en/napos-films/multimedia-film-episodes-listing-view?filmid=napo-017-working-togethe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1000" dirty="0" smtClean="0">
                <a:hlinkClick r:id="rId2"/>
              </a:rPr>
              <a:t>http://www.napofilm.net/en/napos-films/multimedia-film-episodes-listing-view?filmid=napo-017-working-together</a:t>
            </a:r>
            <a:endParaRPr lang="is-IS" sz="1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sz="1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sz="1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dirty="0" smtClean="0"/>
              <a:t>Öryggisgaurinn </a:t>
            </a:r>
            <a:r>
              <a:rPr lang="is-IS" dirty="0" err="1" smtClean="0"/>
              <a:t>Napo</a:t>
            </a:r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Kynning á hlutverki öryggisteymis </a:t>
            </a:r>
          </a:p>
        </p:txBody>
      </p:sp>
      <p:pic>
        <p:nvPicPr>
          <p:cNvPr id="13316" name="Picture 2" descr="C:\Documents and Settings\hronnb.sbsk\Local Settings\Temporary Internet Files\Content.IE5\G7O3YZSF\MP90040144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221163"/>
            <a:ext cx="25273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Öryggisnefnd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n-NO" sz="2000" dirty="0"/>
              <a:t>kýs sér formann og ritara til eins árs í senn og heldur fundi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2000" dirty="0" smtClean="0"/>
              <a:t>    ekki </a:t>
            </a:r>
            <a:r>
              <a:rPr lang="is-IS" sz="2000" dirty="0"/>
              <a:t>sjaldnar en fjórum sinnum á </a:t>
            </a:r>
            <a:r>
              <a:rPr lang="is-IS" sz="2000" dirty="0" smtClean="0"/>
              <a:t>ári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/>
              <a:t>- tekur til umfjöllunar mál er varða aðbúnað, hollustuhætti </a:t>
            </a:r>
            <a:r>
              <a:rPr lang="is-IS" sz="2000" dirty="0" smtClean="0"/>
              <a:t>og </a:t>
            </a:r>
            <a:r>
              <a:rPr lang="nn-NO" sz="2000" dirty="0" smtClean="0"/>
              <a:t>öryggi </a:t>
            </a:r>
            <a:r>
              <a:rPr lang="nn-NO" sz="2000" dirty="0"/>
              <a:t>og þá sérstaklega slys, óhöpp </a:t>
            </a:r>
            <a:r>
              <a:rPr lang="nn-NO" sz="2000" dirty="0" smtClean="0"/>
              <a:t>og </a:t>
            </a:r>
            <a:r>
              <a:rPr lang="is-IS" sz="2000" dirty="0" smtClean="0"/>
              <a:t>atvinnusjúkdómstilfelli </a:t>
            </a:r>
            <a:r>
              <a:rPr lang="is-IS" sz="2000" dirty="0"/>
              <a:t>(orsök – úrbætur</a:t>
            </a:r>
            <a:r>
              <a:rPr lang="is-IS" sz="2000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/>
              <a:t>- tekur afstöðu til erinda frá starfsfólki og setur fram tillögur </a:t>
            </a:r>
            <a:r>
              <a:rPr lang="is-IS" sz="2000" dirty="0" smtClean="0"/>
              <a:t>um úrbætur </a:t>
            </a:r>
            <a:r>
              <a:rPr lang="is-IS" sz="2000" dirty="0"/>
              <a:t>ef þurfa </a:t>
            </a:r>
            <a:r>
              <a:rPr lang="is-IS" sz="2000" dirty="0" smtClean="0"/>
              <a:t>þykir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n-NO" sz="2000" dirty="0"/>
              <a:t>- tekur breytingar á rekstri og meiriháttar framkvæmdir </a:t>
            </a:r>
            <a:r>
              <a:rPr lang="nn-NO" sz="2000" dirty="0" smtClean="0"/>
              <a:t>til </a:t>
            </a:r>
            <a:r>
              <a:rPr lang="is-IS" sz="2000" dirty="0" smtClean="0"/>
              <a:t>umfjöllunar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s-IS" sz="2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000" dirty="0"/>
              <a:t>- heldur gerðarbók sem starfsmönnum Vinnueftirlitsins </a:t>
            </a:r>
            <a:r>
              <a:rPr lang="is-IS" sz="2000" dirty="0" smtClean="0"/>
              <a:t>er heimill </a:t>
            </a:r>
            <a:r>
              <a:rPr lang="is-IS" sz="2000" dirty="0"/>
              <a:t>aðgangur að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b="1" dirty="0"/>
              <a:t>Atvinnurekandi/forstöðumaður skal</a:t>
            </a:r>
            <a:br>
              <a:rPr lang="is-IS" b="1" dirty="0"/>
            </a:br>
            <a:r>
              <a:rPr lang="is-IS" b="1" dirty="0"/>
              <a:t>meðal annars:</a:t>
            </a:r>
            <a:endParaRPr lang="is-I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tryggja góðan aðbúnað, hollustuhætti og öryggi</a:t>
            </a:r>
          </a:p>
          <a:p>
            <a:pPr eaLnBrk="1" hangingPunct="1"/>
            <a:r>
              <a:rPr lang="is-IS" altLang="is-IS" smtClean="0"/>
              <a:t>- tryggja að fræðsla berist réttum aðilum</a:t>
            </a:r>
          </a:p>
          <a:p>
            <a:pPr eaLnBrk="1" hangingPunct="1"/>
            <a:r>
              <a:rPr lang="is-IS" altLang="is-IS" smtClean="0"/>
              <a:t>- tryggja að upplýsingar berist réttum aðilum</a:t>
            </a:r>
          </a:p>
          <a:p>
            <a:pPr eaLnBrk="1" hangingPunct="1"/>
            <a:r>
              <a:rPr lang="nn-NO" altLang="is-IS" smtClean="0"/>
              <a:t>- tryggja samstarf um öryggis- og aðbúnaðarmál</a:t>
            </a:r>
          </a:p>
          <a:p>
            <a:pPr eaLnBrk="1" hangingPunct="1"/>
            <a:r>
              <a:rPr lang="is-IS" altLang="is-IS" smtClean="0"/>
              <a:t>- fullnægja tilkynningaskyldu til Vinnueftirlitsins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Almennir starfsmenn bera líka ábyrgð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- taka þátt í samstarfi sem miðar að bættu starfsumhverfi</a:t>
            </a:r>
          </a:p>
          <a:p>
            <a:pPr eaLnBrk="1" hangingPunct="1"/>
            <a:r>
              <a:rPr lang="is-IS" altLang="is-IS" smtClean="0"/>
              <a:t>stuðla að fullnægjandi starfsskilyrðum innan eigin verksviðs</a:t>
            </a:r>
          </a:p>
          <a:p>
            <a:pPr eaLnBrk="1" hangingPunct="1"/>
            <a:r>
              <a:rPr lang="is-IS" altLang="is-IS" smtClean="0"/>
              <a:t>- stuðla að því að ráðstöfunum, sem gerðar eru til að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   auka öryggi og bæta aðbúnað og hollustuhætti, sé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   framfylgt</a:t>
            </a:r>
          </a:p>
          <a:p>
            <a:pPr eaLnBrk="1" hangingPunct="1"/>
            <a:r>
              <a:rPr lang="is-IS" altLang="is-IS" smtClean="0"/>
              <a:t>- tilkynna um varasama ágalla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>
                <a:solidFill>
                  <a:srgbClr val="7B9899"/>
                </a:solidFill>
              </a:rPr>
              <a:t>Ábyrgð á vinnustað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1688" y="1917700"/>
            <a:ext cx="4962525" cy="379095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Líðan í vinnu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Áhættuþættir í vinnuumhverfinu</a:t>
            </a:r>
          </a:p>
          <a:p>
            <a:pPr eaLnBrk="1" hangingPunct="1"/>
            <a:r>
              <a:rPr lang="is-IS" altLang="is-IS" smtClean="0"/>
              <a:t> Menning/samskipti</a:t>
            </a:r>
          </a:p>
          <a:p>
            <a:pPr eaLnBrk="1" hangingPunct="1"/>
            <a:r>
              <a:rPr lang="is-IS" altLang="is-IS" smtClean="0"/>
              <a:t> Einkalífið &lt; - &gt; vinnan</a:t>
            </a:r>
          </a:p>
          <a:p>
            <a:pPr eaLnBrk="1" hangingPunct="1"/>
            <a:r>
              <a:rPr lang="is-IS" altLang="is-IS" smtClean="0"/>
              <a:t> Heilsufar – veikindi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Streita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b="1" dirty="0" smtClean="0"/>
              <a:t>Jákvæðir þættir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</a:t>
            </a:r>
            <a:r>
              <a:rPr lang="is-IS" dirty="0"/>
              <a:t>frumkvæði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elja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áhugi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</a:t>
            </a:r>
            <a:r>
              <a:rPr lang="is-IS" dirty="0" smtClean="0"/>
              <a:t>kraftur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b="1" dirty="0" smtClean="0"/>
              <a:t>Neikvæðir þættir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dæmi: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áhyggjur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kvíði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ójafnvægi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ónógur svefn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 smtClean="0"/>
              <a:t>– líkamleg vanlíðan</a:t>
            </a:r>
            <a:endParaRPr lang="is-I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Áhrifaþættir streitu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b="1" dirty="0"/>
              <a:t>Orsök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álag og miklar kröfur – margir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/>
              <a:t>gera kröfur á sama tíma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slæm samskipti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óljós starfshlutverk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lélegt vinnuskipulag, lítið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b="1" dirty="0"/>
              <a:t>sjálfræði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erfiðar aðstæður í einkalífi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stöðugt áreiti – erfiðir kúnnar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– langur vinnutími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</a:t>
            </a:r>
            <a:r>
              <a:rPr lang="is-IS" b="1" dirty="0"/>
              <a:t>Afleiðing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veikindi - andlegir og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líkamlegir erfiðleikar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einelti/</a:t>
            </a:r>
            <a:r>
              <a:rPr lang="is-IS" dirty="0" err="1"/>
              <a:t>kulnun</a:t>
            </a:r>
            <a:r>
              <a:rPr lang="is-IS" dirty="0"/>
              <a:t> og innri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uppsögn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verkkvíði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Afleiðingar streitu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Vöðvaspenna og höfuðverkir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Hækkaður blóðþrýstingur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Sviti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Meltingar- og svefntruflanir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Áhættuhegðun (reykingar,misnotkun lyfja, áfengis- og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vímuefnanotkun) – hættara við slysum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Hjarta- og æðasjúkdómar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Veikara ónæmiskerfi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Verkkvíði - þunglyndi – skapstyggð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dirty="0"/>
              <a:t> Minnisleysi - gleymska - einbeitingarskortur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Kulnun er ferli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Áhugi – bjartsýni</a:t>
            </a:r>
          </a:p>
          <a:p>
            <a:pPr eaLnBrk="1" hangingPunct="1"/>
            <a:r>
              <a:rPr lang="is-IS" altLang="is-IS" smtClean="0"/>
              <a:t> Efasemdir</a:t>
            </a:r>
          </a:p>
          <a:p>
            <a:pPr eaLnBrk="1" hangingPunct="1"/>
            <a:r>
              <a:rPr lang="is-IS" altLang="is-IS" smtClean="0"/>
              <a:t> Vonbrigði</a:t>
            </a:r>
          </a:p>
          <a:p>
            <a:pPr eaLnBrk="1" hangingPunct="1"/>
            <a:r>
              <a:rPr lang="is-IS" altLang="is-IS" smtClean="0"/>
              <a:t> Uppgjöf</a:t>
            </a:r>
          </a:p>
          <a:p>
            <a:pPr eaLnBrk="1" hangingPunct="1"/>
            <a:r>
              <a:rPr lang="is-IS" altLang="is-IS" smtClean="0"/>
              <a:t> Sinnuleysi</a:t>
            </a:r>
          </a:p>
          <a:p>
            <a:pPr eaLnBrk="1" hangingPunct="1"/>
            <a:r>
              <a:rPr lang="is-IS" altLang="is-IS" smtClean="0"/>
              <a:t> Kulnun</a:t>
            </a:r>
          </a:p>
          <a:p>
            <a:pPr eaLnBrk="1" hangingPunct="1"/>
            <a:r>
              <a:rPr lang="is-IS" altLang="is-IS" smtClean="0"/>
              <a:t> Andleg örmögnun</a:t>
            </a:r>
          </a:p>
          <a:p>
            <a:pPr eaLnBrk="1" hangingPunct="1"/>
            <a:r>
              <a:rPr lang="is-IS" altLang="is-IS" smtClean="0"/>
              <a:t>og starfsþrot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Einkenni kulnunar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 Tilfinningaþrot – uppgjöf, neikvæðni, depurð/þunglyndi, kvíði,</a:t>
            </a:r>
          </a:p>
          <a:p>
            <a:pPr eaLnBrk="1" hangingPunct="1"/>
            <a:r>
              <a:rPr lang="is-IS" altLang="is-IS" smtClean="0"/>
              <a:t> Líkamleg þreyta, síþreyta og svefnleysi</a:t>
            </a:r>
          </a:p>
          <a:p>
            <a:pPr eaLnBrk="1" hangingPunct="1"/>
            <a:r>
              <a:rPr lang="is-IS" altLang="is-IS" smtClean="0"/>
              <a:t> Hlutgerving/áhorfandi – innri uppsögn</a:t>
            </a:r>
          </a:p>
          <a:p>
            <a:pPr eaLnBrk="1" hangingPunct="1"/>
            <a:r>
              <a:rPr lang="nn-NO" altLang="is-IS" smtClean="0"/>
              <a:t> Minni starfsánægja og minni trú á </a:t>
            </a:r>
            <a:r>
              <a:rPr lang="is-IS" altLang="is-IS" smtClean="0"/>
              <a:t>eigin getu í starfi og því sem </a:t>
            </a:r>
            <a:r>
              <a:rPr lang="nn-NO" altLang="is-IS" smtClean="0"/>
              <a:t>viðkomandi hefur fram að færa</a:t>
            </a:r>
            <a:endParaRPr lang="is-IS" altLang="is-I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> Öryggisteymi</a:t>
            </a:r>
            <a:endParaRPr lang="is-I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Öryggistrúnaðarmaður er fulltrúi starfsmanna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Öryggisvörður er fulltrúi atvinnurekanda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Tveir öryggisverðir og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tveir öryggistrúnaðarmenn</a:t>
            </a:r>
          </a:p>
        </p:txBody>
      </p:sp>
      <p:pic>
        <p:nvPicPr>
          <p:cNvPr id="14340" name="Picture 2" descr="C:\Documents and Settings\hronnb.sbsk\Local Settings\Temporary Internet Files\Content.IE5\QMPPKDL1\MP9004048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9050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Documents and Settings\hronnb.sbsk\Local Settings\Temporary Internet Files\Content.IE5\QMPPKDL1\MP90018505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08275"/>
            <a:ext cx="2444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Mikilvægt að skoða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 Markmið og kröfur –andlegar og félagslegar</a:t>
            </a:r>
          </a:p>
          <a:p>
            <a:pPr eaLnBrk="1" hangingPunct="1"/>
            <a:r>
              <a:rPr lang="is-IS" altLang="is-IS" smtClean="0"/>
              <a:t> Sjálfsstjórn – sjálfræði</a:t>
            </a:r>
          </a:p>
          <a:p>
            <a:pPr eaLnBrk="1" hangingPunct="1"/>
            <a:r>
              <a:rPr lang="is-IS" altLang="is-IS" smtClean="0"/>
              <a:t> Umbun</a:t>
            </a:r>
          </a:p>
          <a:p>
            <a:pPr eaLnBrk="1" hangingPunct="1"/>
            <a:r>
              <a:rPr lang="is-IS" altLang="is-IS" smtClean="0"/>
              <a:t> Hvað veldur streitu og óánægju</a:t>
            </a:r>
          </a:p>
          <a:p>
            <a:pPr eaLnBrk="1" hangingPunct="1"/>
            <a:r>
              <a:rPr lang="is-IS" altLang="is-IS" smtClean="0"/>
              <a:t> Félagslegan stuðning</a:t>
            </a:r>
          </a:p>
          <a:p>
            <a:pPr eaLnBrk="1" hangingPunct="1"/>
            <a:r>
              <a:rPr lang="is-IS" altLang="is-IS" smtClean="0"/>
              <a:t> Samskipti</a:t>
            </a:r>
          </a:p>
          <a:p>
            <a:pPr eaLnBrk="1" hangingPunct="1"/>
            <a:r>
              <a:rPr lang="is-IS" altLang="is-IS" smtClean="0"/>
              <a:t> Hlutverkalýsingar –t.d. óljós starfssvið</a:t>
            </a:r>
          </a:p>
          <a:p>
            <a:pPr eaLnBrk="1" hangingPunct="1"/>
            <a:r>
              <a:rPr lang="is-IS" altLang="is-IS" smtClean="0"/>
              <a:t> Upplýsingaflæði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altLang="is-IS" b="1" smtClean="0">
                <a:solidFill>
                  <a:srgbClr val="7B9899"/>
                </a:solidFill>
              </a:rPr>
              <a:t>Vinna gegn streitu og kulnun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Atvinnurekendur og starfsmenn bera ábyrgð og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 eru virkir þátttakendur</a:t>
            </a:r>
          </a:p>
          <a:p>
            <a:pPr eaLnBrk="1" hangingPunct="1"/>
            <a:r>
              <a:rPr lang="is-IS" altLang="is-IS" smtClean="0"/>
              <a:t> Jákvæð samskipti milli stjórnenda og starfsmanna</a:t>
            </a:r>
          </a:p>
          <a:p>
            <a:pPr eaLnBrk="1" hangingPunct="1"/>
            <a:r>
              <a:rPr lang="is-IS" altLang="is-IS" smtClean="0"/>
              <a:t> Fræðsla</a:t>
            </a:r>
          </a:p>
          <a:p>
            <a:pPr eaLnBrk="1" hangingPunct="1"/>
            <a:r>
              <a:rPr lang="is-IS" altLang="is-IS" smtClean="0"/>
              <a:t> Heilsusamlegur lífsstíll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Vinna gegn streitu frh.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Mikilvægt að kanna stöðu mála og gera áhættumat – þar sem félagslegum og andlegum aðbúnaði er gerð viðhlítandi skil og í framhaldi af því forvarnaráætlun </a:t>
            </a:r>
          </a:p>
          <a:p>
            <a:pPr eaLnBrk="1" hangingPunct="1"/>
            <a:r>
              <a:rPr lang="is-IS" altLang="is-IS" smtClean="0"/>
              <a:t>Vinnuverndarstefna tekur m.a. til streitu og kulnunar</a:t>
            </a:r>
          </a:p>
          <a:p>
            <a:pPr eaLnBrk="1" hangingPunct="1"/>
            <a:r>
              <a:rPr lang="nn-NO" altLang="is-IS" smtClean="0"/>
              <a:t> Vinnureglur td. um samskipti, einelti og </a:t>
            </a:r>
            <a:r>
              <a:rPr lang="is-IS" altLang="is-IS" smtClean="0"/>
              <a:t>áfengis- og vímuefnanotkun</a:t>
            </a:r>
          </a:p>
          <a:p>
            <a:pPr eaLnBrk="1" hangingPunct="1"/>
            <a:r>
              <a:rPr lang="is-IS" altLang="is-IS" smtClean="0"/>
              <a:t> Markvissar aðgerðir og streitustjórnun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z="2800" smtClean="0">
                <a:solidFill>
                  <a:srgbClr val="7B9899"/>
                </a:solidFill>
              </a:rPr>
              <a:t>Einelti og kynferðisleg</a:t>
            </a:r>
            <a:br>
              <a:rPr lang="is-IS" altLang="is-IS" sz="2800" smtClean="0">
                <a:solidFill>
                  <a:srgbClr val="7B9899"/>
                </a:solidFill>
              </a:rPr>
            </a:br>
            <a:r>
              <a:rPr lang="is-IS" altLang="is-IS" sz="2800" smtClean="0">
                <a:solidFill>
                  <a:srgbClr val="7B9899"/>
                </a:solidFill>
              </a:rPr>
              <a:t>áreitni á vinnustað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n-NO" altLang="is-IS" smtClean="0"/>
              <a:t>Starfsmenn eiga njóta verndar gegn andlegri og</a:t>
            </a:r>
          </a:p>
          <a:p>
            <a:pPr eaLnBrk="1" hangingPunct="1"/>
            <a:r>
              <a:rPr lang="is-IS" altLang="is-IS" smtClean="0"/>
              <a:t>líkamlegri áreitni.</a:t>
            </a:r>
          </a:p>
          <a:p>
            <a:pPr eaLnBrk="1" hangingPunct="1"/>
            <a:r>
              <a:rPr lang="is-IS" altLang="is-IS" smtClean="0"/>
              <a:t> Reglugerð nr. 1000/2004 um aðgerðir gegn einelti á vinnustöðum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is-IS" sz="2800" smtClean="0">
                <a:solidFill>
                  <a:srgbClr val="7B9899"/>
                </a:solidFill>
              </a:rPr>
              <a:t>Einelti getur tekið á sig margar</a:t>
            </a:r>
            <a:br>
              <a:rPr lang="sv-SE" altLang="is-IS" sz="2800" smtClean="0">
                <a:solidFill>
                  <a:srgbClr val="7B9899"/>
                </a:solidFill>
              </a:rPr>
            </a:br>
            <a:r>
              <a:rPr lang="is-IS" altLang="is-IS" sz="2800" smtClean="0">
                <a:solidFill>
                  <a:srgbClr val="7B9899"/>
                </a:solidFill>
              </a:rPr>
              <a:t>myndir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baktal, slúður, útúrsnúningar og þöggun</a:t>
            </a:r>
          </a:p>
          <a:p>
            <a:pPr eaLnBrk="1" hangingPunct="1"/>
            <a:r>
              <a:rPr lang="is-IS" altLang="is-IS" smtClean="0"/>
              <a:t> einangrun og útilokun</a:t>
            </a:r>
          </a:p>
          <a:p>
            <a:pPr eaLnBrk="1" hangingPunct="1"/>
            <a:r>
              <a:rPr lang="is-IS" altLang="is-IS" smtClean="0"/>
              <a:t> úthlutun verkefna (of fá eða of mörg)</a:t>
            </a:r>
          </a:p>
          <a:p>
            <a:pPr eaLnBrk="1" hangingPunct="1"/>
            <a:r>
              <a:rPr lang="is-IS" altLang="is-IS" smtClean="0"/>
              <a:t> stöðug gagnrýni og stríðni</a:t>
            </a:r>
          </a:p>
          <a:p>
            <a:pPr eaLnBrk="1" hangingPunct="1"/>
            <a:r>
              <a:rPr lang="is-IS" altLang="is-IS" smtClean="0"/>
              <a:t> líkamlegt ofbeldi – kynferðisleg áreitni</a:t>
            </a:r>
          </a:p>
          <a:p>
            <a:pPr eaLnBrk="1" hangingPunct="1"/>
            <a:r>
              <a:rPr lang="is-IS" altLang="is-IS" smtClean="0"/>
              <a:t> geðheilsa dregin í efa</a:t>
            </a:r>
          </a:p>
          <a:p>
            <a:pPr eaLnBrk="1" hangingPunct="1"/>
            <a:r>
              <a:rPr lang="is-IS" altLang="is-IS" smtClean="0"/>
              <a:t> útilokun frá veislum, fundum eða ferðum</a:t>
            </a:r>
          </a:p>
          <a:p>
            <a:pPr eaLnBrk="1" hangingPunct="1"/>
            <a:r>
              <a:rPr lang="is-IS" altLang="is-IS" smtClean="0"/>
              <a:t> niðurlæging í návist annarra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 </a:t>
            </a:r>
          </a:p>
        </p:txBody>
      </p:sp>
    </p:spTree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Hvað er kynferðisleg áreitni?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z="2400" smtClean="0"/>
              <a:t>Kynferðisleg áreitni er öll óvelkomin hegðun af kynferðislegum toga</a:t>
            </a:r>
          </a:p>
          <a:p>
            <a:pPr eaLnBrk="1" hangingPunct="1"/>
            <a:r>
              <a:rPr lang="is-IS" altLang="is-IS" sz="2400" smtClean="0"/>
              <a:t>Birtingaformið getur verið eins fjölbreytt og mennirnir eru margir</a:t>
            </a:r>
          </a:p>
          <a:p>
            <a:pPr eaLnBrk="1" hangingPunct="1"/>
            <a:r>
              <a:rPr lang="is-IS" altLang="is-IS" sz="2400" smtClean="0"/>
              <a:t>Framkoman er óvelkomin þeim sem fyrir henni verður</a:t>
            </a:r>
          </a:p>
          <a:p>
            <a:pPr eaLnBrk="1" hangingPunct="1"/>
            <a:r>
              <a:rPr lang="is-IS" altLang="is-IS" sz="2400" smtClean="0"/>
              <a:t>Sérhver þolandi verður sjálfur að meta hvaða framkomu hann umber og frá hverjum</a:t>
            </a:r>
          </a:p>
          <a:p>
            <a:pPr eaLnBrk="1" hangingPunct="1"/>
            <a:r>
              <a:rPr lang="da-DK" altLang="is-IS" sz="2400" smtClean="0"/>
              <a:t>Það er huglægt mat þolanda sem ræður hvort </a:t>
            </a:r>
            <a:r>
              <a:rPr lang="is-IS" altLang="is-IS" sz="2400" smtClean="0"/>
              <a:t>framkoman er kynferðisleg eða ekki</a:t>
            </a:r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Góðar samskiptareglur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Taka vel á móti nýju starfsfólki.</a:t>
            </a:r>
          </a:p>
          <a:p>
            <a:pPr eaLnBrk="1" hangingPunct="1"/>
            <a:r>
              <a:rPr lang="is-IS" altLang="is-IS" smtClean="0"/>
              <a:t>Nota uppbyggilega gagnrýni og vera jákvæð í garð hvers annars.</a:t>
            </a:r>
          </a:p>
          <a:p>
            <a:pPr eaLnBrk="1" hangingPunct="1"/>
            <a:r>
              <a:rPr lang="is-IS" altLang="is-IS" smtClean="0"/>
              <a:t>Leitast við að draga fram jákvæðar hliðar samstarfsfólksins </a:t>
            </a:r>
            <a:r>
              <a:rPr lang="nn-NO" altLang="is-IS" smtClean="0"/>
              <a:t>og fyrirtækisins innan þess og utan.</a:t>
            </a:r>
          </a:p>
          <a:p>
            <a:pPr eaLnBrk="1" hangingPunct="1"/>
            <a:r>
              <a:rPr lang="is-IS" altLang="is-IS" smtClean="0"/>
              <a:t>Sýna hvert öðru gagnkvæma virðingu.</a:t>
            </a:r>
          </a:p>
          <a:p>
            <a:pPr eaLnBrk="1" hangingPunct="1"/>
            <a:endParaRPr lang="is-IS" altLang="is-IS" smtClean="0"/>
          </a:p>
          <a:p>
            <a:pPr eaLnBrk="1" hangingPunct="1"/>
            <a:r>
              <a:rPr lang="is-IS" altLang="is-IS" smtClean="0">
                <a:solidFill>
                  <a:srgbClr val="FF0000"/>
                </a:solidFill>
              </a:rPr>
              <a:t>Ábyrgð  Virðing  Vinátta  </a:t>
            </a:r>
          </a:p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ransition spd="med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>
                <a:solidFill>
                  <a:srgbClr val="7B9899"/>
                </a:solidFill>
              </a:rPr>
              <a:t>Að lokum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Njótum þess að vinna saman og hafa gaman</a:t>
            </a:r>
          </a:p>
          <a:p>
            <a:pPr eaLnBrk="1" hangingPunct="1"/>
            <a:endParaRPr lang="is-IS" altLang="is-IS" smtClean="0"/>
          </a:p>
        </p:txBody>
      </p:sp>
      <p:pic>
        <p:nvPicPr>
          <p:cNvPr id="39940" name="Picture 2" descr="C:\Documents and Settings\hronnb.sbsk\Local Settings\Temporary Internet Files\Content.IE5\7DCR7TOT\MC90004877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3017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44900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149725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852738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068638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4" descr="C:\Documents and Settings\hronnb.sbsk\Local Settings\Temporary Internet Files\Content.IE5\7DCR7TOT\MM90033687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284538"/>
            <a:ext cx="676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33375"/>
            <a:ext cx="8302625" cy="654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/>
            </a:r>
            <a:br>
              <a:rPr lang="is-IS" b="1" dirty="0" smtClean="0"/>
            </a:br>
            <a:r>
              <a:rPr lang="is-IS" b="1" dirty="0" smtClean="0"/>
              <a:t> Vinnuverndarfulltrúi</a:t>
            </a:r>
            <a:endParaRPr lang="is-I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b-NO" altLang="is-IS" smtClean="0"/>
              <a:t>er hver sá einstaklingur sem sinnir vinnuvernd á</a:t>
            </a:r>
          </a:p>
          <a:p>
            <a:pPr eaLnBrk="1" hangingPunct="1"/>
            <a:r>
              <a:rPr lang="is-IS" altLang="is-IS" b="1" smtClean="0"/>
              <a:t>Öryggistrúnaðarmaður/öryggisvörður</a:t>
            </a:r>
          </a:p>
          <a:p>
            <a:pPr eaLnBrk="1" hangingPunct="1"/>
            <a:r>
              <a:rPr lang="is-IS" altLang="is-IS" smtClean="0"/>
              <a:t>Fulltrúi í öryggisnefnd</a:t>
            </a:r>
          </a:p>
          <a:p>
            <a:pPr eaLnBrk="1" hangingPunct="1"/>
            <a:r>
              <a:rPr lang="is-IS" altLang="is-IS" smtClean="0"/>
              <a:t>Fulltrúi í starfsmannahaldi</a:t>
            </a:r>
          </a:p>
          <a:p>
            <a:pPr eaLnBrk="1" hangingPunct="1"/>
            <a:r>
              <a:rPr lang="is-IS" altLang="is-IS" smtClean="0"/>
              <a:t>Félagslegur trúnaðarmaður</a:t>
            </a:r>
          </a:p>
          <a:p>
            <a:pPr eaLnBrk="1" hangingPunct="1"/>
            <a:r>
              <a:rPr lang="is-IS" altLang="is-IS" smtClean="0"/>
              <a:t>Hugtakið vinnuverndarfulltrúi er skilgreint með þessum hætti í reglugerð um aðgerðir gegn einelti á vinnustöðum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Helstu verkefni öryggistrúnaðarmanna og öryggisvarða</a:t>
            </a:r>
            <a:endParaRPr lang="is-I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Taka þátt í gerð áætlunar um öryggi og heilbrigði á vinnustað sem felur í sér áhættumat og áætlun um heilsuvernd og forvarnir.</a:t>
            </a:r>
          </a:p>
          <a:p>
            <a:pPr eaLnBrk="1" hangingPunct="1"/>
            <a:r>
              <a:rPr lang="is-IS" altLang="is-IS" smtClean="0"/>
              <a:t>Að fylgjast með hvernig þessari áætlun er framfylgt.</a:t>
            </a:r>
          </a:p>
          <a:p>
            <a:pPr eaLnBrk="1" hangingPunct="1"/>
            <a:r>
              <a:rPr lang="is-IS" altLang="is-IS" smtClean="0"/>
              <a:t>Fara í eftirlitsferð um vinnustaðinn svo oft sem þurfa þykir.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z="280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Þættir sem öryggistrúnaðarmenn og öryggisverðir</a:t>
            </a:r>
            <a:br>
              <a:rPr lang="is-IS" altLang="is-IS" sz="280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altLang="is-IS" sz="2800" smtClean="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þurfa sérstaklega að fylgjast með:</a:t>
            </a:r>
            <a:endParaRPr lang="is-IS" altLang="is-IS" sz="2800" smtClean="0">
              <a:solidFill>
                <a:srgbClr val="7B98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Vélar og tæknibúnaður, hættuleg efni og að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starfsaðferðir stofni ekki lífi og heilsu starfsmanna í hættu</a:t>
            </a:r>
          </a:p>
          <a:p>
            <a:pPr eaLnBrk="1" hangingPunct="1"/>
            <a:r>
              <a:rPr lang="is-IS" altLang="is-IS" smtClean="0"/>
              <a:t>Öryggisbúnaður og persónuhlífar séu til staðar, í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góðu ástandi og í notkun</a:t>
            </a:r>
          </a:p>
          <a:p>
            <a:pPr eaLnBrk="1" hangingPunct="1"/>
            <a:r>
              <a:rPr lang="is-IS" altLang="is-IS" smtClean="0"/>
              <a:t>Ekki viðgangist ámælisverð eða síendurtekin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ótilhlýðileg háttsemi á vinnustaðnum</a:t>
            </a:r>
          </a:p>
          <a:p>
            <a:pPr eaLnBrk="1" hangingPunct="1"/>
            <a:r>
              <a:rPr lang="is-IS" altLang="is-IS" smtClean="0"/>
              <a:t>Starfsmönnum sé kynnt sú áhætta sem er á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s-IS" altLang="is-IS" smtClean="0"/>
              <a:t>vinnustaðnum að því er varðar öryggi þeirra og heilsu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Frh. þættir sem þarf að fylgjast með: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nn-NO" altLang="is-IS" smtClean="0"/>
              <a:t>Starfsmenn fái nauðsynlega fræðslu og  </a:t>
            </a:r>
            <a:r>
              <a:rPr lang="is-IS" altLang="is-IS" smtClean="0"/>
              <a:t>þjálfun með tilliti til aðbúnaðar, </a:t>
            </a:r>
            <a:r>
              <a:rPr lang="fi-FI" altLang="is-IS" smtClean="0"/>
              <a:t>hollustuhátta og öryggis á vinnustað</a:t>
            </a:r>
          </a:p>
          <a:p>
            <a:pPr eaLnBrk="1" hangingPunct="1"/>
            <a:r>
              <a:rPr lang="is-IS" altLang="is-IS" smtClean="0"/>
              <a:t>Til staðar sé neyðaráætlun</a:t>
            </a:r>
          </a:p>
          <a:p>
            <a:pPr eaLnBrk="1" hangingPunct="1"/>
            <a:r>
              <a:rPr lang="is-IS" altLang="is-IS" smtClean="0"/>
              <a:t>Leitað verði eftir umsögn Vinnueftirlitsins um umtalsverðar breytingar á fyrirtækinu</a:t>
            </a:r>
          </a:p>
          <a:p>
            <a:pPr eaLnBrk="1" hangingPunct="1"/>
            <a:r>
              <a:rPr lang="is-IS" altLang="is-IS" smtClean="0"/>
              <a:t>Skráningu vinnuslysa, óhappa og atvinnusjúkdóma sé sinnt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Tilkynning vinnuslysa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Tilkynna skal til Vinnueftirlitsins:</a:t>
            </a:r>
          </a:p>
          <a:p>
            <a:pPr eaLnBrk="1" hangingPunct="1"/>
            <a:r>
              <a:rPr lang="nn-NO" altLang="is-IS" smtClean="0"/>
              <a:t>slys sem valda fjarvist einn dag auk slysadagsins </a:t>
            </a:r>
            <a:r>
              <a:rPr lang="sv-SE" altLang="is-IS" smtClean="0"/>
              <a:t>(eigi síðar en innan 7 daga frá slysinu)</a:t>
            </a:r>
          </a:p>
          <a:p>
            <a:pPr eaLnBrk="1" hangingPunct="1"/>
            <a:r>
              <a:rPr lang="nn-NO" altLang="is-IS" smtClean="0"/>
              <a:t>alvarleg slys skal tilkynna strax og bréflega innan </a:t>
            </a:r>
            <a:r>
              <a:rPr lang="is-IS" altLang="is-IS" smtClean="0"/>
              <a:t>7 daga</a:t>
            </a:r>
          </a:p>
          <a:p>
            <a:pPr eaLnBrk="1" hangingPunct="1"/>
            <a:r>
              <a:rPr lang="nn-NO" altLang="is-IS" smtClean="0"/>
              <a:t>Alvarleg slys eru: Áverkar sem valda langvinnu </a:t>
            </a:r>
            <a:r>
              <a:rPr lang="is-IS" altLang="is-IS" smtClean="0"/>
              <a:t>eða varanlegu heilsutjóni, t.d. Missir útlims,beinbrot, sár, alvarleg augnslys, meiriháttar innvortis meiðsli......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Öryggistrúnaðarmaður/-vörður skal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fá </a:t>
            </a:r>
            <a:r>
              <a:rPr lang="is-IS" altLang="is-IS" b="1" smtClean="0"/>
              <a:t>tíma til að sinna starfi sem slíkur</a:t>
            </a:r>
          </a:p>
          <a:p>
            <a:pPr eaLnBrk="1" hangingPunct="1"/>
            <a:r>
              <a:rPr lang="nn-NO" altLang="is-IS" smtClean="0"/>
              <a:t>fá </a:t>
            </a:r>
            <a:r>
              <a:rPr lang="nn-NO" altLang="is-IS" b="1" smtClean="0"/>
              <a:t>tækifæri til að afla sér þekkingar og </a:t>
            </a:r>
            <a:r>
              <a:rPr lang="is-IS" altLang="is-IS" smtClean="0"/>
              <a:t>menntunar t.d. með því að sækja námskeið Vinnueftirlitsins</a:t>
            </a:r>
          </a:p>
          <a:p>
            <a:pPr eaLnBrk="1" hangingPunct="1"/>
            <a:r>
              <a:rPr lang="is-IS" altLang="is-IS" smtClean="0"/>
              <a:t>fá </a:t>
            </a:r>
            <a:r>
              <a:rPr lang="is-IS" altLang="is-IS" b="1" smtClean="0"/>
              <a:t>upplýsingar um vinnuslys, atvinnusjúkdóma,</a:t>
            </a:r>
            <a:r>
              <a:rPr lang="nn-NO" altLang="is-IS" smtClean="0"/>
              <a:t>óhöpp, niðurstöður mælinga og rannsókna, </a:t>
            </a:r>
            <a:r>
              <a:rPr lang="is-IS" altLang="is-IS" smtClean="0"/>
              <a:t>bilanir, hættulegar aðstæður, meiri háttar framkvæmdir eða breytingar og fyrirmæli Vinnueftirlitsins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b="1" smtClean="0">
                <a:solidFill>
                  <a:srgbClr val="7B9899"/>
                </a:solidFill>
              </a:rPr>
              <a:t>Öryggistrúnaðarmaður/-vörður skal</a:t>
            </a:r>
            <a:endParaRPr lang="is-IS" altLang="is-IS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altLang="is-IS" smtClean="0"/>
              <a:t>fá tækifæri til að koma sjónarmiðum sínum á framfæri</a:t>
            </a:r>
          </a:p>
          <a:p>
            <a:pPr eaLnBrk="1" hangingPunct="1"/>
            <a:r>
              <a:rPr lang="is-IS" altLang="is-IS" smtClean="0"/>
              <a:t> fá aðgang að eftirlitsbók og öðrum gögnum sem varða vinnuvernd</a:t>
            </a:r>
          </a:p>
          <a:p>
            <a:pPr eaLnBrk="1" hangingPunct="1"/>
            <a:r>
              <a:rPr lang="is-IS" altLang="is-IS" smtClean="0"/>
              <a:t>njóta lögbundinna réttinda</a:t>
            </a:r>
          </a:p>
          <a:p>
            <a:pPr eaLnBrk="1" hangingPunct="1"/>
            <a:r>
              <a:rPr lang="is-IS" altLang="is-IS" smtClean="0"/>
              <a:t>Ath. atvinnurekandi ber kostnað af starfi </a:t>
            </a:r>
            <a:r>
              <a:rPr lang="is-IS" altLang="is-IS" b="1" smtClean="0"/>
              <a:t>öryggistrúnaðarmanna og öryggisvarða að bættu </a:t>
            </a:r>
            <a:r>
              <a:rPr lang="is-IS" altLang="is-IS" smtClean="0"/>
              <a:t>starfsumhverfi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1063</Words>
  <Application>Microsoft Office PowerPoint</Application>
  <PresentationFormat>On-screen Show (4:3)</PresentationFormat>
  <Paragraphs>183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Georgia</vt:lpstr>
      <vt:lpstr>Wingdings 2</vt:lpstr>
      <vt:lpstr>Wingdings</vt:lpstr>
      <vt:lpstr>Calibri</vt:lpstr>
      <vt:lpstr>Civic</vt:lpstr>
      <vt:lpstr>Kynning á hlutverki öryggisteymis </vt:lpstr>
      <vt:lpstr>    Öryggisteymi</vt:lpstr>
      <vt:lpstr>   Vinnuverndarfulltrúi</vt:lpstr>
      <vt:lpstr>Helstu verkefni öryggistrúnaðarmanna og öryggisvarða</vt:lpstr>
      <vt:lpstr>Þættir sem öryggistrúnaðarmenn og öryggisverðir þurfa sérstaklega að fylgjast með:</vt:lpstr>
      <vt:lpstr>Frh. þættir sem þarf að fylgjast með:</vt:lpstr>
      <vt:lpstr>Tilkynning vinnuslysa</vt:lpstr>
      <vt:lpstr>Öryggistrúnaðarmaður/-vörður skal</vt:lpstr>
      <vt:lpstr>Öryggistrúnaðarmaður/-vörður skal</vt:lpstr>
      <vt:lpstr>Öryggisnefnd</vt:lpstr>
      <vt:lpstr>Atvinnurekandi/forstöðumaður skal meðal annars:</vt:lpstr>
      <vt:lpstr>Almennir starfsmenn bera líka ábyrgð</vt:lpstr>
      <vt:lpstr>Ábyrgð á vinnustað</vt:lpstr>
      <vt:lpstr>Líðan í vinnu</vt:lpstr>
      <vt:lpstr>Streita</vt:lpstr>
      <vt:lpstr>Áhrifaþættir streitu</vt:lpstr>
      <vt:lpstr>Afleiðingar streitu</vt:lpstr>
      <vt:lpstr>Kulnun er ferli</vt:lpstr>
      <vt:lpstr>Einkenni kulnunar</vt:lpstr>
      <vt:lpstr>Mikilvægt að skoða</vt:lpstr>
      <vt:lpstr>Vinna gegn streitu og kulnun</vt:lpstr>
      <vt:lpstr>Vinna gegn streitu frh.</vt:lpstr>
      <vt:lpstr>Einelti og kynferðisleg áreitni á vinnustað</vt:lpstr>
      <vt:lpstr>Einelti getur tekið á sig margar myndir</vt:lpstr>
      <vt:lpstr>Hvað er kynferðisleg áreitni?</vt:lpstr>
      <vt:lpstr>Góðar samskiptareglur</vt:lpstr>
      <vt:lpstr>Að lokum</vt:lpstr>
    </vt:vector>
  </TitlesOfParts>
  <Company>Hafnarfjarðarbær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hronnb.sbsk</dc:creator>
  <cp:lastModifiedBy>Kristinn V Valdimarsson</cp:lastModifiedBy>
  <cp:revision>39</cp:revision>
  <dcterms:created xsi:type="dcterms:W3CDTF">2012-12-05T17:21:00Z</dcterms:created>
  <dcterms:modified xsi:type="dcterms:W3CDTF">2019-09-30T10:31:43Z</dcterms:modified>
</cp:coreProperties>
</file>